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725" r:id="rId2"/>
    <p:sldId id="838" r:id="rId3"/>
    <p:sldId id="818" r:id="rId4"/>
    <p:sldId id="822" r:id="rId5"/>
    <p:sldId id="816" r:id="rId6"/>
    <p:sldId id="837" r:id="rId7"/>
    <p:sldId id="817" r:id="rId8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8A"/>
    <a:srgbClr val="FF6462"/>
    <a:srgbClr val="000000"/>
    <a:srgbClr val="B8C6D2"/>
    <a:srgbClr val="93A8BB"/>
    <a:srgbClr val="C8C8C8"/>
    <a:srgbClr val="BCBEC0"/>
    <a:srgbClr val="FFFFFF"/>
    <a:srgbClr val="829AB0"/>
    <a:srgbClr val="A8B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7" autoAdjust="0"/>
    <p:restoredTop sz="50000" autoAdjust="0"/>
  </p:normalViewPr>
  <p:slideViewPr>
    <p:cSldViewPr snapToGrid="0">
      <p:cViewPr>
        <p:scale>
          <a:sx n="100" d="100"/>
          <a:sy n="100" d="100"/>
        </p:scale>
        <p:origin x="1864" y="1072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76"/>
    </p:cViewPr>
  </p:sorterViewPr>
  <p:notesViewPr>
    <p:cSldViewPr snapToGrid="0">
      <p:cViewPr varScale="1">
        <p:scale>
          <a:sx n="64" d="100"/>
          <a:sy n="64" d="100"/>
        </p:scale>
        <p:origin x="3192" y="84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12/6/16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6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2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585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446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307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 userDrawn="1"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7" r:id="rId49"/>
    <p:sldLayoutId id="2147483945" r:id="rId50"/>
    <p:sldLayoutId id="2147483944" r:id="rId51"/>
    <p:sldLayoutId id="2147483959" r:id="rId52"/>
    <p:sldLayoutId id="2147483943" r:id="rId53"/>
    <p:sldLayoutId id="2147483892" r:id="rId54"/>
    <p:sldLayoutId id="2147483866" r:id="rId55"/>
    <p:sldLayoutId id="2147483906" r:id="rId56"/>
    <p:sldLayoutId id="2147483922" r:id="rId57"/>
    <p:sldLayoutId id="2147483923" r:id="rId58"/>
    <p:sldLayoutId id="2147483924" r:id="rId59"/>
    <p:sldLayoutId id="2147483925" r:id="rId60"/>
    <p:sldLayoutId id="2147483926" r:id="rId61"/>
    <p:sldLayoutId id="2147483927" r:id="rId62"/>
    <p:sldLayoutId id="2147483867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5" r:id="rId72"/>
    <p:sldLayoutId id="2147483958" r:id="rId73"/>
    <p:sldLayoutId id="2147483956" r:id="rId74"/>
    <p:sldLayoutId id="2147483957" r:id="rId75"/>
    <p:sldLayoutId id="2147483932" r:id="rId76"/>
    <p:sldLayoutId id="2147483933" r:id="rId77"/>
    <p:sldLayoutId id="2147483934" r:id="rId7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082398"/>
            <a:ext cx="6426199" cy="1923604"/>
          </a:xfrm>
        </p:spPr>
        <p:txBody>
          <a:bodyPr anchor="ctr"/>
          <a:lstStyle/>
          <a:p>
            <a:pPr algn="ctr"/>
            <a:r>
              <a:rPr lang="en-US" dirty="0"/>
              <a:t>Exploring </a:t>
            </a:r>
            <a:r>
              <a:rPr lang="en-US" dirty="0" err="1" smtClean="0"/>
              <a:t>Junos</a:t>
            </a:r>
            <a:r>
              <a:rPr lang="en-US" dirty="0" smtClean="0"/>
              <a:t> </a:t>
            </a:r>
            <a:r>
              <a:rPr lang="en-US" dirty="0" smtClean="0"/>
              <a:t>Automation with </a:t>
            </a:r>
            <a:r>
              <a:rPr lang="en-US" dirty="0" err="1" smtClean="0"/>
              <a:t>PyEZ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-5482" y="4554817"/>
            <a:ext cx="5568082" cy="488156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stacys@juniper.net</a:t>
            </a:r>
            <a:r>
              <a:rPr lang="en-US" dirty="0"/>
              <a:t>&gt;   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stacywsmith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Stacy W. Smith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"/>
            <a:ext cx="5270499" cy="168909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Junos</a:t>
            </a:r>
            <a:r>
              <a:rPr lang="en-US" dirty="0" smtClean="0"/>
              <a:t> Automation Toolbox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92100"/>
            <a:ext cx="3949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Automation Stack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76390" y="1591372"/>
            <a:ext cx="8937588" cy="1863383"/>
            <a:chOff x="722827" y="3493528"/>
            <a:chExt cx="12885662" cy="3611396"/>
          </a:xfrm>
        </p:grpSpPr>
        <p:grpSp>
          <p:nvGrpSpPr>
            <p:cNvPr id="45" name="Group 44"/>
            <p:cNvGrpSpPr/>
            <p:nvPr/>
          </p:nvGrpSpPr>
          <p:grpSpPr>
            <a:xfrm>
              <a:off x="722827" y="3493528"/>
              <a:ext cx="1326191" cy="3594226"/>
              <a:chOff x="722827" y="3493528"/>
              <a:chExt cx="1326191" cy="359422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722827" y="3818942"/>
                <a:ext cx="939305" cy="2977738"/>
              </a:xfrm>
              <a:prstGeom prst="rect">
                <a:avLst/>
              </a:prstGeom>
              <a:noFill/>
            </p:spPr>
            <p:txBody>
              <a:bodyPr vert="vert270" wrap="none" lIns="76200" tIns="38100" rIns="76200" bIns="38100">
                <a:spAutoFit/>
              </a:bodyPr>
              <a:lstStyle/>
              <a:p>
                <a:pPr algn="ctr"/>
                <a:r>
                  <a:rPr lang="en-US" sz="4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ntenna Regular" panose="02000503000000020004" pitchFamily="50" charset="0"/>
                  </a:rPr>
                  <a:t>Simplicity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2032373" y="3493528"/>
                <a:ext cx="16645" cy="359422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miter lim="800000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306632" y="3510698"/>
              <a:ext cx="1301857" cy="3594226"/>
              <a:chOff x="722581" y="3510698"/>
              <a:chExt cx="1301857" cy="359422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085131" y="3818946"/>
                <a:ext cx="939307" cy="2977738"/>
              </a:xfrm>
              <a:prstGeom prst="rect">
                <a:avLst/>
              </a:prstGeom>
              <a:noFill/>
            </p:spPr>
            <p:txBody>
              <a:bodyPr vert="vert" wrap="none" lIns="76200" tIns="38100" rIns="76200" bIns="38100">
                <a:spAutoFit/>
              </a:bodyPr>
              <a:lstStyle/>
              <a:p>
                <a:pPr algn="ctr"/>
                <a:r>
                  <a:rPr lang="en-US" sz="4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ntenna Regular" panose="02000503000000020004" pitchFamily="50" charset="0"/>
                  </a:rPr>
                  <a:t>Flexibility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722581" y="3510698"/>
                <a:ext cx="16645" cy="359422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miter lim="800000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1211391" y="1077184"/>
            <a:ext cx="6884464" cy="2882900"/>
            <a:chOff x="1644037" y="1966899"/>
            <a:chExt cx="8703904" cy="3938189"/>
          </a:xfrm>
        </p:grpSpPr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1644037" y="4458639"/>
              <a:ext cx="8648086" cy="550333"/>
            </a:xfrm>
            <a:prstGeom prst="rect">
              <a:avLst/>
            </a:prstGeom>
            <a:solidFill>
              <a:srgbClr val="3095C2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endParaRPr kumimoji="0" lang="en-US" sz="10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53" name="Text Placeholder 3"/>
            <p:cNvSpPr txBox="1">
              <a:spLocks/>
            </p:cNvSpPr>
            <p:nvPr/>
          </p:nvSpPr>
          <p:spPr>
            <a:xfrm>
              <a:off x="6010237" y="5052999"/>
              <a:ext cx="4281886" cy="550333"/>
            </a:xfrm>
            <a:prstGeom prst="rect">
              <a:avLst/>
            </a:prstGeom>
            <a:solidFill>
              <a:srgbClr val="445E8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Data Plane (PFE)</a:t>
              </a:r>
            </a:p>
          </p:txBody>
        </p:sp>
        <p:sp>
          <p:nvSpPr>
            <p:cNvPr id="54" name="Text Placeholder 3"/>
            <p:cNvSpPr txBox="1">
              <a:spLocks/>
            </p:cNvSpPr>
            <p:nvPr/>
          </p:nvSpPr>
          <p:spPr>
            <a:xfrm>
              <a:off x="1644037" y="5052999"/>
              <a:ext cx="4310381" cy="545833"/>
            </a:xfrm>
            <a:prstGeom prst="rect">
              <a:avLst/>
            </a:prstGeom>
            <a:solidFill>
              <a:srgbClr val="445E8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Chassis</a:t>
              </a:r>
            </a:p>
          </p:txBody>
        </p:sp>
        <p:sp>
          <p:nvSpPr>
            <p:cNvPr id="55" name="Text Placeholder 3"/>
            <p:cNvSpPr txBox="1">
              <a:spLocks/>
            </p:cNvSpPr>
            <p:nvPr/>
          </p:nvSpPr>
          <p:spPr>
            <a:xfrm>
              <a:off x="3555415" y="3849039"/>
              <a:ext cx="5399925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XML-RPC</a:t>
              </a:r>
            </a:p>
          </p:txBody>
        </p:sp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2532162" y="3208959"/>
              <a:ext cx="4166500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NETCONF</a:t>
              </a: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6778724" y="3208959"/>
              <a:ext cx="891978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Junoscript</a:t>
              </a:r>
            </a:p>
          </p:txBody>
        </p:sp>
        <p:sp>
          <p:nvSpPr>
            <p:cNvPr id="58" name="Text Placeholder 3"/>
            <p:cNvSpPr txBox="1">
              <a:spLocks/>
            </p:cNvSpPr>
            <p:nvPr/>
          </p:nvSpPr>
          <p:spPr>
            <a:xfrm>
              <a:off x="9703365" y="3849039"/>
              <a:ext cx="588758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SNMP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RO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05810" y="5635657"/>
              <a:ext cx="2342131" cy="269431"/>
            </a:xfrm>
            <a:prstGeom prst="rect">
              <a:avLst/>
            </a:prstGeom>
            <a:noFill/>
          </p:spPr>
          <p:txBody>
            <a:bodyPr wrap="square" lIns="101597" tIns="50799" rIns="101597" bIns="50799" rtlCol="0">
              <a:spAutoFit/>
            </a:bodyPr>
            <a:lstStyle/>
            <a:p>
              <a:pPr marL="0" marR="0" lvl="0" indent="0" algn="r" defTabSz="457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4" b="0" i="0" u="none" strike="noStrike" kern="1200" cap="none" spc="0" normalizeH="0" baseline="0" noProof="0" dirty="0">
                  <a:ln>
                    <a:noFill/>
                  </a:ln>
                  <a:solidFill>
                    <a:srgbClr val="829AB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Junos Platform Automation Stack</a:t>
              </a: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2520338" y="2576511"/>
              <a:ext cx="1714499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PyEZ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Framework</a:t>
              </a:r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29013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Ansible</a:t>
              </a:r>
            </a:p>
          </p:txBody>
        </p:sp>
        <p:sp>
          <p:nvSpPr>
            <p:cNvPr id="62" name="Text Placeholder 3"/>
            <p:cNvSpPr txBox="1">
              <a:spLocks/>
            </p:cNvSpPr>
            <p:nvPr/>
          </p:nvSpPr>
          <p:spPr>
            <a:xfrm>
              <a:off x="1644037" y="1966899"/>
              <a:ext cx="1219200" cy="57150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Python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Scripts</a:t>
              </a:r>
            </a:p>
          </p:txBody>
        </p:sp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3587137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SaltStack</a:t>
              </a:r>
              <a:endParaRPr kumimoji="0" lang="en-US" sz="1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33134" y="4534991"/>
              <a:ext cx="717966" cy="421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 Placeholder 3"/>
            <p:cNvSpPr txBox="1">
              <a:spLocks/>
            </p:cNvSpPr>
            <p:nvPr/>
          </p:nvSpPr>
          <p:spPr>
            <a:xfrm>
              <a:off x="4272938" y="2576511"/>
              <a:ext cx="2019299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RubyEZ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Library</a:t>
              </a:r>
            </a:p>
          </p:txBody>
        </p:sp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49587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Puppet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4272938" y="1966899"/>
              <a:ext cx="647699" cy="571500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Ruby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Scripts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5644538" y="1966899"/>
              <a:ext cx="647699" cy="5715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Chef</a:t>
              </a:r>
            </a:p>
          </p:txBody>
        </p:sp>
        <p:sp>
          <p:nvSpPr>
            <p:cNvPr id="69" name="Text Placeholder 3"/>
            <p:cNvSpPr txBox="1">
              <a:spLocks/>
            </p:cNvSpPr>
            <p:nvPr/>
          </p:nvSpPr>
          <p:spPr>
            <a:xfrm>
              <a:off x="6337203" y="2576511"/>
              <a:ext cx="1333499" cy="571500"/>
            </a:xfrm>
            <a:prstGeom prst="rect">
              <a:avLst/>
            </a:prstGeom>
            <a:solidFill>
              <a:srgbClr val="D20000"/>
            </a:solidFill>
            <a:ln w="3175">
              <a:solidFill>
                <a:srgbClr val="D2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Python / SLAX</a:t>
              </a:r>
            </a:p>
          </p:txBody>
        </p:sp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7023003" y="1966899"/>
              <a:ext cx="64770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CLIRA</a:t>
              </a:r>
              <a:endParaRPr kumimoji="0" lang="en-US" sz="1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6337203" y="1966899"/>
              <a:ext cx="64770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JSNAP</a:t>
              </a:r>
            </a:p>
          </p:txBody>
        </p:sp>
        <p:sp>
          <p:nvSpPr>
            <p:cNvPr id="72" name="Text Placeholder 3"/>
            <p:cNvSpPr txBox="1">
              <a:spLocks/>
            </p:cNvSpPr>
            <p:nvPr/>
          </p:nvSpPr>
          <p:spPr>
            <a:xfrm>
              <a:off x="1644037" y="3205420"/>
              <a:ext cx="838200" cy="57612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gRPC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644037" y="2576511"/>
              <a:ext cx="838200" cy="571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101597" tIns="50799" rIns="101597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JET API</a:t>
              </a:r>
            </a:p>
          </p:txBody>
        </p:sp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7743900" y="3208959"/>
              <a:ext cx="575001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REST</a:t>
              </a: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8398963" y="3208959"/>
              <a:ext cx="538722" cy="571500"/>
            </a:xfrm>
            <a:prstGeom prst="rect">
              <a:avLst/>
            </a:prstGeom>
            <a:solidFill>
              <a:srgbClr val="68AE64"/>
            </a:solidFill>
            <a:ln>
              <a:solidFill>
                <a:srgbClr val="68AE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50799" rIns="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CLI</a:t>
              </a:r>
            </a:p>
          </p:txBody>
        </p:sp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9015603" y="3849039"/>
              <a:ext cx="627499" cy="550333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jVision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 Sensor</a:t>
              </a: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644037" y="3847211"/>
              <a:ext cx="838200" cy="552161"/>
            </a:xfrm>
            <a:prstGeom prst="rect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6200" tIns="50799" rIns="76200" bIns="50799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972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68AE64"/>
                </a:buClr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Regular" panose="02000503000000020004" pitchFamily="50" charset="0"/>
                  <a:ea typeface="+mn-ea"/>
                  <a:cs typeface="Arial"/>
                </a:rPr>
                <a:t>JSD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Regular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48834" y="4643830"/>
              <a:ext cx="950452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Ephemeral DB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68494" y="4651123"/>
              <a:ext cx="491993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jVision</a:t>
              </a:r>
              <a:endParaRPr kumimoji="0" lang="en-US" sz="9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Bold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46853" y="4643828"/>
              <a:ext cx="450315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YANG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16899" y="4643827"/>
              <a:ext cx="459933" cy="165428"/>
            </a:xfrm>
            <a:prstGeom prst="rect">
              <a:avLst/>
            </a:prstGeom>
            <a:ln>
              <a:noFill/>
            </a:ln>
          </p:spPr>
          <p:txBody>
            <a:bodyPr wrap="none" lIns="38036" tIns="19017" rIns="38036" bIns="19017" rtlCol="0">
              <a:spAutoFit/>
            </a:bodyPr>
            <a:lstStyle/>
            <a:p>
              <a:pPr marL="0" marR="0" lvl="0" indent="0" algn="l" defTabSz="45713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7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enna Bold" panose="02000503000000020004" pitchFamily="50" charset="0"/>
                  <a:ea typeface="+mn-ea"/>
                  <a:cs typeface="Arial"/>
                </a:rPr>
                <a:t>MQTT</a:t>
              </a:r>
              <a:endParaRPr kumimoji="0" lang="en-US" sz="9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enna Bold" panose="02000503000000020004" pitchFamily="50" charset="0"/>
                <a:ea typeface="+mn-ea"/>
                <a:cs typeface="Arial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2531576" y="3847211"/>
              <a:ext cx="974500" cy="55216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lvl1pPr marL="0" indent="0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725" indent="-204788" algn="l" defTabSz="822952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39725" indent="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4"/>
                </a:buClr>
                <a:buFont typeface="Wingdings" pitchFamily="2" charset="2"/>
                <a:buNone/>
                <a:defRPr sz="1600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3pPr>
              <a:lvl4pPr marL="685800" indent="-171450" algn="l" defTabSz="822952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3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57250" indent="-171450" algn="l" defTabSz="822952" rtl="0" eaLnBrk="1" latinLnBrk="0" hangingPunct="1"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Font typeface="Wingdings" pitchFamily="2" charset="2"/>
                <a:buChar char="§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63118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674593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086069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497545" indent="-205738" algn="l" defTabSz="82295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accent4"/>
                </a:buClr>
              </a:pPr>
              <a:r>
                <a:rPr lang="en-US" sz="1200" b="1" dirty="0" smtClean="0">
                  <a:solidFill>
                    <a:schemeClr val="bg1"/>
                  </a:solidFill>
                  <a:latin typeface="Antenna Regular" panose="02000503000000020004" pitchFamily="50" charset="0"/>
                  <a:cs typeface="Arial"/>
                </a:rPr>
                <a:t>YANG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7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96412"/>
            <a:ext cx="4679622" cy="35052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ight Triangle 19"/>
          <p:cNvSpPr/>
          <p:nvPr/>
        </p:nvSpPr>
        <p:spPr>
          <a:xfrm flipH="1" flipV="1">
            <a:off x="5003800" y="304800"/>
            <a:ext cx="3975098" cy="3796812"/>
          </a:xfrm>
          <a:custGeom>
            <a:avLst/>
            <a:gdLst/>
            <a:ahLst/>
            <a:cxnLst/>
            <a:rect l="l" t="t" r="r" b="b"/>
            <a:pathLst>
              <a:path w="6514818" h="2763107">
                <a:moveTo>
                  <a:pt x="6514818" y="2763107"/>
                </a:moveTo>
                <a:lnTo>
                  <a:pt x="0" y="2763107"/>
                </a:lnTo>
                <a:lnTo>
                  <a:pt x="0" y="238050"/>
                </a:lnTo>
                <a:lnTo>
                  <a:pt x="157161" y="238050"/>
                </a:lnTo>
                <a:lnTo>
                  <a:pt x="157161" y="0"/>
                </a:lnTo>
                <a:lnTo>
                  <a:pt x="388588" y="238050"/>
                </a:lnTo>
                <a:lnTo>
                  <a:pt x="6514818" y="23805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76" tIns="34337" rIns="68676" bIns="34337" rtlCol="0" anchor="ctr"/>
          <a:lstStyle/>
          <a:p>
            <a:pPr algn="ctr"/>
            <a:r>
              <a:rPr lang="en-US" sz="3200" i="1" dirty="0" smtClean="0">
                <a:solidFill>
                  <a:sysClr val="windowText" lastClr="000000"/>
                </a:solidFill>
                <a:latin typeface="Arial" panose="020B0604020202020204" pitchFamily="34" charset="0"/>
              </a:rPr>
              <a:t>“If the only tool you have is a hammer you tend to see ever problem as a nail.”</a:t>
            </a:r>
          </a:p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Arial" panose="020B0604020202020204" pitchFamily="34" charset="0"/>
              </a:rPr>
              <a:t>- Abraham Maslow</a:t>
            </a:r>
            <a:endParaRPr lang="en-US" sz="32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84" y="1714503"/>
            <a:ext cx="8777815" cy="1015079"/>
          </a:xfrm>
        </p:spPr>
        <p:txBody>
          <a:bodyPr/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stacywsmith</a:t>
            </a:r>
            <a:r>
              <a:rPr lang="en-US" sz="3600" dirty="0"/>
              <a:t>/DJUG-demo</a:t>
            </a:r>
          </a:p>
        </p:txBody>
      </p:sp>
    </p:spTree>
    <p:extLst>
      <p:ext uri="{BB962C8B-B14F-4D97-AF65-F5344CB8AC3E}">
        <p14:creationId xmlns:p14="http://schemas.microsoft.com/office/powerpoint/2010/main" val="5088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_PPT_UPDATE_0216_v5a_test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iperNetworks_2016_PPT_Template" id="{FCB88932-347A-364B-85FF-0531734D9A84}" vid="{F0BC3D45-79E9-5442-AC43-B584D2297F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JuniperNetworks_2016_PPT_Template</Template>
  <TotalTime>180</TotalTime>
  <Words>91</Words>
  <Application>Microsoft Macintosh PowerPoint</Application>
  <PresentationFormat>On-screen Show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Antenna Bold</vt:lpstr>
      <vt:lpstr>Antenna Regular</vt:lpstr>
      <vt:lpstr>Calibri</vt:lpstr>
      <vt:lpstr>Arial</vt:lpstr>
      <vt:lpstr>Juniper_PPT_UPDATE_0216_v5a_test</vt:lpstr>
      <vt:lpstr>Exploring Junos Automation with PyEZ</vt:lpstr>
      <vt:lpstr>PowerPoint Presentation</vt:lpstr>
      <vt:lpstr>The Junos Automation Toolbox</vt:lpstr>
      <vt:lpstr>Junos Automation Stack</vt:lpstr>
      <vt:lpstr>PowerPoint Presentation</vt:lpstr>
      <vt:lpstr>https://github.com/stacywsmith/DJUG-demo</vt:lpstr>
      <vt:lpstr>PowerPoint Presentation</vt:lpstr>
    </vt:vector>
  </TitlesOfParts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POWERPOINT TEMPLATE</dc:title>
  <dc:subject>PowerPoint Template</dc:subject>
  <dc:creator>Stacy Smith</dc:creator>
  <cp:keywords>PPT, PPT template, toolkit, PPT toolkit,  corporate template, corporate PPT template, PowerPoint template, Juniper PPT template</cp:keywords>
  <cp:lastModifiedBy>Stacy Smith</cp:lastModifiedBy>
  <cp:revision>33</cp:revision>
  <cp:lastPrinted>2016-02-04T00:10:41Z</cp:lastPrinted>
  <dcterms:created xsi:type="dcterms:W3CDTF">2016-05-04T15:43:07Z</dcterms:created>
  <dcterms:modified xsi:type="dcterms:W3CDTF">2016-12-06T15:56:25Z</dcterms:modified>
</cp:coreProperties>
</file>